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7" r:id="rId3"/>
    <p:sldId id="274" r:id="rId4"/>
    <p:sldId id="259" r:id="rId5"/>
    <p:sldId id="275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8C65-8E8E-4DFC-B22C-6E3783F80486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5BF8-92D2-4CBA-828A-82773AB3F8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2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6525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4" y="0"/>
            <a:ext cx="11294076" cy="184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2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6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54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924" y="2020187"/>
            <a:ext cx="10455876" cy="533544"/>
          </a:xfrm>
        </p:spPr>
        <p:txBody>
          <a:bodyPr>
            <a:normAutofit/>
          </a:bodyPr>
          <a:lstStyle>
            <a:lvl1pPr algn="ctr">
              <a:defRPr sz="3200" b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7924" y="2891481"/>
            <a:ext cx="10455876" cy="328548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4" y="0"/>
            <a:ext cx="11294076" cy="184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7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75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52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25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5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34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05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59CB-671C-4A90-A004-40D9A43C38C0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E384-8855-46FD-9AEC-CEE55B79F2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029">
            <a:off x="-566324" y="-1446453"/>
            <a:ext cx="13089462" cy="8762367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2540000" y="798286"/>
            <a:ext cx="7097486" cy="943428"/>
          </a:xfrm>
          <a:prstGeom prst="roundRect">
            <a:avLst>
              <a:gd name="adj" fmla="val 4359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1182" y="431644"/>
            <a:ext cx="10018497" cy="1339661"/>
          </a:xfrm>
        </p:spPr>
        <p:txBody>
          <a:bodyPr/>
          <a:lstStyle/>
          <a:p>
            <a:r>
              <a:rPr lang="de-D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PRAXISSCHÜLERHEIM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8431" y="5576292"/>
            <a:ext cx="9144000" cy="2563415"/>
          </a:xfrm>
        </p:spPr>
        <p:txBody>
          <a:bodyPr/>
          <a:lstStyle/>
          <a:p>
            <a:r>
              <a:rPr lang="de-DE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Braitnerstraße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</a:p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 Baden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30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Freizeit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7924" y="2682933"/>
            <a:ext cx="10455876" cy="37464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200" dirty="0"/>
              <a:t>-Ausgänge sind in der Hausordnung geregelt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/>
              <a:t>-Freizeitangebote als Bildungsangebote: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/>
              <a:t>Sport, Bewegung, Kreativität, Entspannung etc. werden von PädagogInnen geplant und angeleitet -  beispielgebend auch für die spätere Berufspraxis.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/>
              <a:t>- Freizeit als individuell gestaltbarer Bildungsraum</a:t>
            </a:r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endParaRPr lang="de-DE" sz="2000" u="sng" dirty="0"/>
          </a:p>
          <a:p>
            <a:endParaRPr lang="de-DE" dirty="0"/>
          </a:p>
        </p:txBody>
      </p:sp>
      <p:pic>
        <p:nvPicPr>
          <p:cNvPr id="7" name="Grafik 6" descr="Ein Bild, das orange, draußen, Lampe, Objekt enthält.&#10;&#10;Automatisch generierte Beschreibung">
            <a:extLst>
              <a:ext uri="{FF2B5EF4-FFF2-40B4-BE49-F238E27FC236}">
                <a16:creationId xmlns:a16="http://schemas.microsoft.com/office/drawing/2014/main" id="{CAC6B239-7169-4BC5-9618-A17C6FF8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r="8564" b="20120"/>
          <a:stretch/>
        </p:blipFill>
        <p:spPr>
          <a:xfrm>
            <a:off x="8878868" y="2260599"/>
            <a:ext cx="2474932" cy="14979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26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Freizeitangebote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19" y="2958151"/>
            <a:ext cx="2070371" cy="249317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nhaltsplatzhalter 6" descr="Ein Bild, das drinnen, sitzend, Raum, klein enthält.&#10;&#10;Automatisch generierte Beschreibung">
            <a:extLst>
              <a:ext uri="{FF2B5EF4-FFF2-40B4-BE49-F238E27FC236}">
                <a16:creationId xmlns:a16="http://schemas.microsoft.com/office/drawing/2014/main" id="{1DFBD119-2042-4EFF-B111-6718CCCC1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/>
          <a:stretch/>
        </p:blipFill>
        <p:spPr>
          <a:xfrm rot="16200000">
            <a:off x="1258066" y="3156750"/>
            <a:ext cx="2493179" cy="209598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Ein Bild, das Boden, drinnen, Wand enthält.&#10;&#10;Automatisch generierte Beschreibung">
            <a:extLst>
              <a:ext uri="{FF2B5EF4-FFF2-40B4-BE49-F238E27FC236}">
                <a16:creationId xmlns:a16="http://schemas.microsoft.com/office/drawing/2014/main" id="{A46386A7-F896-4741-AF30-037827AE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4" y="2676540"/>
            <a:ext cx="3461237" cy="194219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" name="Grafik 9" descr="Ein Bild, das Wand, drinnen, Raum, Boden enthält.&#10;&#10;Automatisch generierte Beschreibung">
            <a:extLst>
              <a:ext uri="{FF2B5EF4-FFF2-40B4-BE49-F238E27FC236}">
                <a16:creationId xmlns:a16="http://schemas.microsoft.com/office/drawing/2014/main" id="{0D95C6DA-0FD4-4413-ADFD-EDA324051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66" y="4859080"/>
            <a:ext cx="4383192" cy="175540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81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7924" y="2891481"/>
            <a:ext cx="10455876" cy="3798077"/>
          </a:xfrm>
        </p:spPr>
        <p:txBody>
          <a:bodyPr>
            <a:normAutofit fontScale="92500" lnSpcReduction="10000"/>
          </a:bodyPr>
          <a:lstStyle/>
          <a:p>
            <a:r>
              <a:rPr lang="de-DE" sz="3000" dirty="0"/>
              <a:t>Jahresvertrag</a:t>
            </a:r>
          </a:p>
          <a:p>
            <a:r>
              <a:rPr lang="de-DE" sz="3000" dirty="0"/>
              <a:t>Kosten 10 x 312€ (</a:t>
            </a:r>
            <a:r>
              <a:rPr lang="de-DE" sz="3000" dirty="0" smtClean="0"/>
              <a:t>2021/22) </a:t>
            </a:r>
            <a:r>
              <a:rPr lang="de-DE" sz="3000" dirty="0"/>
              <a:t>(Vollversorgung) per Abbuchungsauftrag</a:t>
            </a:r>
          </a:p>
          <a:p>
            <a:r>
              <a:rPr lang="de-DE" sz="3000" dirty="0"/>
              <a:t>Vollinternat</a:t>
            </a:r>
          </a:p>
          <a:p>
            <a:r>
              <a:rPr lang="de-DE" sz="3000" dirty="0"/>
              <a:t>Fixe Schließzeiten (Jahresplan): Schulautonome Tage, Feiertage, Ferien, jedes zweite Wochenende </a:t>
            </a:r>
            <a:r>
              <a:rPr lang="de-DE" sz="3000" dirty="0" smtClean="0"/>
              <a:t>(2021/22)</a:t>
            </a:r>
            <a:endParaRPr lang="de-DE" sz="3000" dirty="0"/>
          </a:p>
          <a:p>
            <a:r>
              <a:rPr lang="de-DE" sz="3000" dirty="0"/>
              <a:t>Aktuell notwendige Covid-19 Sicherheitsmaßnahmen:</a:t>
            </a:r>
          </a:p>
          <a:p>
            <a:pPr marL="0" indent="0">
              <a:buNone/>
            </a:pPr>
            <a:r>
              <a:rPr lang="de-DE" sz="3000" dirty="0"/>
              <a:t>      u.a. Maskenpflicht, Abstandsregelung, Gruppen als 					Haushaltsgemeinschaften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49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 txBox="1">
            <a:spLocks/>
          </p:cNvSpPr>
          <p:nvPr/>
        </p:nvSpPr>
        <p:spPr>
          <a:xfrm>
            <a:off x="2398295" y="2529722"/>
            <a:ext cx="7931224" cy="254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e-DE" sz="8400" dirty="0">
                <a:solidFill>
                  <a:srgbClr val="C00000"/>
                </a:solidFill>
              </a:rPr>
              <a:t>Was noch wichtig ist 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21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Ausbildungsanforderungen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Positiver Abschluss der 8. Schulstufe (Fünfjährige Form)</a:t>
            </a:r>
          </a:p>
          <a:p>
            <a:r>
              <a:rPr lang="de-DE" dirty="0"/>
              <a:t>Matura bzw. Studienberechtigungsprüfung (Kollegformen)</a:t>
            </a:r>
          </a:p>
          <a:p>
            <a:r>
              <a:rPr lang="de-DE" dirty="0"/>
              <a:t>Positive Eignungsprüfung</a:t>
            </a:r>
          </a:p>
          <a:p>
            <a:r>
              <a:rPr lang="de-DE" dirty="0"/>
              <a:t>Schulärztliche Untersuchung als Teil der EP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zeitgerechte Erbringung aller Dokumente und Unterlagen für die 	Schulanmeldung </a:t>
            </a:r>
            <a:r>
              <a:rPr lang="de-DE" b="1" dirty="0"/>
              <a:t>(s. Homepage)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50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Eignungsprüfung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Vier Teilgebiete:</a:t>
            </a:r>
          </a:p>
          <a:p>
            <a:r>
              <a:rPr lang="de-AT" dirty="0"/>
              <a:t>Soziale und kommunikative Fähigkeiten </a:t>
            </a:r>
          </a:p>
          <a:p>
            <a:r>
              <a:rPr lang="de-AT" dirty="0"/>
              <a:t>Sportliche Gewandtheit/Belastbarkeit</a:t>
            </a:r>
          </a:p>
          <a:p>
            <a:r>
              <a:rPr lang="de-AT" dirty="0"/>
              <a:t>Musikalische Bildbarkeit</a:t>
            </a:r>
          </a:p>
          <a:p>
            <a:r>
              <a:rPr lang="de-AT" dirty="0"/>
              <a:t>Schöpferisches Gestalten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09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Termine der Eignungsprüfung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5-jährige Ausbildung 	</a:t>
            </a:r>
            <a:r>
              <a:rPr lang="de-AT" dirty="0">
                <a:solidFill>
                  <a:srgbClr val="C00000"/>
                </a:solidFill>
              </a:rPr>
              <a:t>1.) </a:t>
            </a:r>
            <a:r>
              <a:rPr lang="de-AT" dirty="0" smtClean="0">
                <a:solidFill>
                  <a:srgbClr val="C00000"/>
                </a:solidFill>
              </a:rPr>
              <a:t>Donnerstag</a:t>
            </a:r>
            <a:r>
              <a:rPr lang="de-AT" dirty="0">
                <a:solidFill>
                  <a:srgbClr val="C00000"/>
                </a:solidFill>
              </a:rPr>
              <a:t>, </a:t>
            </a:r>
            <a:r>
              <a:rPr lang="de-AT" dirty="0" smtClean="0">
                <a:solidFill>
                  <a:srgbClr val="C00000"/>
                </a:solidFill>
              </a:rPr>
              <a:t>27. </a:t>
            </a:r>
            <a:r>
              <a:rPr lang="de-AT" dirty="0">
                <a:solidFill>
                  <a:srgbClr val="C00000"/>
                </a:solidFill>
              </a:rPr>
              <a:t>Jänner </a:t>
            </a:r>
            <a:r>
              <a:rPr lang="de-AT" dirty="0" smtClean="0">
                <a:solidFill>
                  <a:srgbClr val="C00000"/>
                </a:solidFill>
              </a:rPr>
              <a:t>2022</a:t>
            </a:r>
            <a:endParaRPr lang="de-AT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dirty="0"/>
              <a:t>    (Bildungsanstalt)</a:t>
            </a:r>
            <a:r>
              <a:rPr lang="de-AT" dirty="0">
                <a:solidFill>
                  <a:srgbClr val="C00000"/>
                </a:solidFill>
              </a:rPr>
              <a:t>		2.) </a:t>
            </a:r>
            <a:r>
              <a:rPr lang="de-AT" dirty="0" smtClean="0">
                <a:solidFill>
                  <a:srgbClr val="C00000"/>
                </a:solidFill>
              </a:rPr>
              <a:t>Mittwoch, 02. </a:t>
            </a:r>
            <a:r>
              <a:rPr lang="de-AT" dirty="0">
                <a:solidFill>
                  <a:srgbClr val="C00000"/>
                </a:solidFill>
              </a:rPr>
              <a:t>März </a:t>
            </a:r>
            <a:r>
              <a:rPr lang="de-AT" dirty="0" smtClean="0">
                <a:solidFill>
                  <a:srgbClr val="C00000"/>
                </a:solidFill>
              </a:rPr>
              <a:t>2022</a:t>
            </a:r>
            <a:endParaRPr lang="de-AT" dirty="0">
              <a:solidFill>
                <a:srgbClr val="C00000"/>
              </a:solidFill>
            </a:endParaRPr>
          </a:p>
          <a:p>
            <a:endParaRPr lang="de-AT" sz="1000" dirty="0">
              <a:solidFill>
                <a:srgbClr val="C00000"/>
              </a:solidFill>
            </a:endParaRPr>
          </a:p>
          <a:p>
            <a:r>
              <a:rPr lang="de-AT" dirty="0"/>
              <a:t>Kolleg/			</a:t>
            </a:r>
            <a:r>
              <a:rPr lang="de-AT" dirty="0">
                <a:solidFill>
                  <a:srgbClr val="C00000"/>
                </a:solidFill>
              </a:rPr>
              <a:t>1.) </a:t>
            </a:r>
            <a:r>
              <a:rPr lang="de-AT" dirty="0" smtClean="0">
                <a:solidFill>
                  <a:srgbClr val="C00000"/>
                </a:solidFill>
              </a:rPr>
              <a:t>Donnerstag</a:t>
            </a:r>
            <a:r>
              <a:rPr lang="de-AT" dirty="0">
                <a:solidFill>
                  <a:srgbClr val="C00000"/>
                </a:solidFill>
              </a:rPr>
              <a:t>, </a:t>
            </a:r>
            <a:r>
              <a:rPr lang="de-AT" dirty="0" smtClean="0">
                <a:solidFill>
                  <a:srgbClr val="C00000"/>
                </a:solidFill>
              </a:rPr>
              <a:t>21. </a:t>
            </a:r>
            <a:r>
              <a:rPr lang="de-AT" dirty="0">
                <a:solidFill>
                  <a:srgbClr val="C00000"/>
                </a:solidFill>
              </a:rPr>
              <a:t>April </a:t>
            </a:r>
            <a:r>
              <a:rPr lang="de-AT" dirty="0" smtClean="0">
                <a:solidFill>
                  <a:srgbClr val="C00000"/>
                </a:solidFill>
              </a:rPr>
              <a:t>2022</a:t>
            </a:r>
            <a:endParaRPr lang="de-AT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dirty="0"/>
              <a:t>   Kolleg Berufstätige/	</a:t>
            </a:r>
            <a:r>
              <a:rPr lang="de-AT" dirty="0">
                <a:solidFill>
                  <a:srgbClr val="C00000"/>
                </a:solidFill>
              </a:rPr>
              <a:t>2.) Montag, </a:t>
            </a:r>
            <a:r>
              <a:rPr lang="de-AT" dirty="0" smtClean="0">
                <a:solidFill>
                  <a:srgbClr val="C00000"/>
                </a:solidFill>
              </a:rPr>
              <a:t>27. </a:t>
            </a:r>
            <a:r>
              <a:rPr lang="de-AT" dirty="0">
                <a:solidFill>
                  <a:srgbClr val="C00000"/>
                </a:solidFill>
              </a:rPr>
              <a:t>Juni </a:t>
            </a:r>
            <a:r>
              <a:rPr lang="de-AT" dirty="0" smtClean="0">
                <a:solidFill>
                  <a:srgbClr val="C00000"/>
                </a:solidFill>
              </a:rPr>
              <a:t>2022 </a:t>
            </a:r>
          </a:p>
          <a:p>
            <a:pPr marL="0" indent="0">
              <a:buNone/>
            </a:pPr>
            <a:r>
              <a:rPr lang="de-AT" dirty="0" err="1" smtClean="0"/>
              <a:t>Externistenprüfung</a:t>
            </a:r>
            <a:r>
              <a:rPr lang="de-AT" dirty="0"/>
              <a:t>	      </a:t>
            </a:r>
            <a:r>
              <a:rPr lang="de-AT" dirty="0" smtClean="0">
                <a:solidFill>
                  <a:srgbClr val="C00000"/>
                </a:solidFill>
              </a:rPr>
              <a:t>bei Bedarf: Dienstag</a:t>
            </a:r>
            <a:r>
              <a:rPr lang="de-AT" dirty="0">
                <a:solidFill>
                  <a:srgbClr val="C00000"/>
                </a:solidFill>
              </a:rPr>
              <a:t>, </a:t>
            </a:r>
            <a:r>
              <a:rPr lang="de-AT" dirty="0" smtClean="0">
                <a:solidFill>
                  <a:srgbClr val="C00000"/>
                </a:solidFill>
              </a:rPr>
              <a:t>28. </a:t>
            </a:r>
            <a:r>
              <a:rPr lang="de-AT" dirty="0">
                <a:solidFill>
                  <a:srgbClr val="C00000"/>
                </a:solidFill>
              </a:rPr>
              <a:t>Juni </a:t>
            </a:r>
            <a:r>
              <a:rPr lang="de-AT" dirty="0" smtClean="0">
                <a:solidFill>
                  <a:srgbClr val="C00000"/>
                </a:solidFill>
              </a:rPr>
              <a:t>2022 </a:t>
            </a:r>
            <a:endParaRPr lang="de-AT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7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miley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96" y="5085348"/>
            <a:ext cx="2200701" cy="1572126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077451" y="2332037"/>
            <a:ext cx="9023685" cy="3250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AT" sz="4000" dirty="0">
                <a:solidFill>
                  <a:srgbClr val="C00000"/>
                </a:solidFill>
              </a:rPr>
              <a:t>Wir würden uns freuen</a:t>
            </a:r>
            <a:r>
              <a:rPr lang="de-AT" sz="4000">
                <a:solidFill>
                  <a:srgbClr val="C00000"/>
                </a:solidFill>
              </a:rPr>
              <a:t>, Sie </a:t>
            </a:r>
            <a:r>
              <a:rPr lang="de-AT" sz="4000" dirty="0">
                <a:solidFill>
                  <a:srgbClr val="C00000"/>
                </a:solidFill>
              </a:rPr>
              <a:t>bei</a:t>
            </a:r>
          </a:p>
          <a:p>
            <a:pPr marL="0" indent="0" algn="ctr">
              <a:buNone/>
            </a:pPr>
            <a:r>
              <a:rPr lang="de-AT" sz="4000" dirty="0">
                <a:solidFill>
                  <a:srgbClr val="C00000"/>
                </a:solidFill>
              </a:rPr>
              <a:t>der Eignungsprüfung</a:t>
            </a:r>
          </a:p>
          <a:p>
            <a:pPr marL="0" indent="0" algn="ctr">
              <a:buNone/>
            </a:pPr>
            <a:r>
              <a:rPr lang="de-AT" sz="4000" dirty="0">
                <a:solidFill>
                  <a:srgbClr val="C00000"/>
                </a:solidFill>
              </a:rPr>
              <a:t>am Bundesinstitut begrüßen zu dürfen!</a:t>
            </a:r>
          </a:p>
          <a:p>
            <a:pPr marL="0" indent="0" algn="ctr">
              <a:buNone/>
            </a:pPr>
            <a:endParaRPr lang="de-AT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2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AF4F6-A117-4498-9B85-C1FC10054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2747"/>
            <a:ext cx="9144000" cy="2405088"/>
          </a:xfrm>
        </p:spPr>
        <p:txBody>
          <a:bodyPr>
            <a:normAutofit fontScale="90000"/>
          </a:bodyPr>
          <a:lstStyle/>
          <a:p>
            <a:r>
              <a:rPr lang="de-DE" dirty="0"/>
              <a:t>Herzlich Willkommen zur virtuellen Vorstellung des Praxisschülerheimes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1F480E-63A1-4C4E-A91E-7429A63E4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1449"/>
            <a:ext cx="9144000" cy="1229565"/>
          </a:xfrm>
        </p:spPr>
        <p:txBody>
          <a:bodyPr>
            <a:normAutofit/>
          </a:bodyPr>
          <a:lstStyle/>
          <a:p>
            <a:r>
              <a:rPr lang="de-DE" sz="2000" dirty="0"/>
              <a:t>Stand: </a:t>
            </a:r>
            <a:r>
              <a:rPr lang="de-DE" sz="2000" dirty="0" smtClean="0"/>
              <a:t>16. November </a:t>
            </a:r>
            <a:r>
              <a:rPr lang="de-DE" sz="2000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40420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Team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84049" y="3841771"/>
            <a:ext cx="1195234" cy="1535539"/>
            <a:chOff x="470548" y="3718631"/>
            <a:chExt cx="1195234" cy="153553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91" y="3718631"/>
              <a:ext cx="1078749" cy="125854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470548" y="4977171"/>
              <a:ext cx="119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/>
                <a:t>Tieber</a:t>
              </a:r>
              <a:r>
                <a:rPr lang="de-DE" sz="1200" dirty="0"/>
                <a:t> Gabriele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938783" y="2609973"/>
            <a:ext cx="1195234" cy="1506444"/>
            <a:chOff x="2519959" y="2695856"/>
            <a:chExt cx="1195234" cy="150644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534" y="2695856"/>
              <a:ext cx="922084" cy="1229445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2519959" y="3925301"/>
              <a:ext cx="119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Graf Wolfgang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313367" y="2972339"/>
            <a:ext cx="1830337" cy="1579296"/>
            <a:chOff x="4627612" y="2847974"/>
            <a:chExt cx="1830337" cy="1579296"/>
          </a:xfrm>
        </p:grpSpPr>
        <p:pic>
          <p:nvPicPr>
            <p:cNvPr id="1026" name="Picture 2" descr="https://www.bisopbaden.ac.at/bisop/application/files/6815/5308/5554/team_praxisschuelerheim_frech-kanatschnig_petr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458" y="2847974"/>
              <a:ext cx="1098404" cy="128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4627612" y="4150271"/>
              <a:ext cx="1830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Frech-</a:t>
              </a:r>
              <a:r>
                <a:rPr lang="de-DE" sz="1200" dirty="0" err="1"/>
                <a:t>Kanatschnig</a:t>
              </a:r>
              <a:r>
                <a:rPr lang="de-DE" sz="1200" dirty="0"/>
                <a:t> Petra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8301199" y="2616126"/>
            <a:ext cx="1195234" cy="1614031"/>
            <a:chOff x="7389329" y="2813239"/>
            <a:chExt cx="1195234" cy="161403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570" y="2813239"/>
              <a:ext cx="1128177" cy="1316207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389329" y="4150271"/>
              <a:ext cx="119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Krammer Ingrid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729833" y="4664805"/>
            <a:ext cx="1572249" cy="1648569"/>
            <a:chOff x="2197448" y="4667409"/>
            <a:chExt cx="1572249" cy="1648569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8" r="9432"/>
            <a:stretch/>
          </p:blipFill>
          <p:spPr>
            <a:xfrm>
              <a:off x="2574185" y="4667409"/>
              <a:ext cx="866775" cy="1315328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2197448" y="6038979"/>
              <a:ext cx="1572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/>
                <a:t>Ochnitzberger</a:t>
              </a:r>
              <a:r>
                <a:rPr lang="de-DE" sz="1200" dirty="0"/>
                <a:t> Regina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524447" y="6407201"/>
            <a:ext cx="1333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578" y="4687441"/>
            <a:ext cx="1003480" cy="15850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296" y="4858666"/>
            <a:ext cx="1033321" cy="131620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8594163" y="6174874"/>
            <a:ext cx="1289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Regina </a:t>
            </a:r>
            <a:r>
              <a:rPr lang="de-DE" sz="1200" dirty="0" err="1" smtClean="0"/>
              <a:t>Pöll</a:t>
            </a:r>
            <a:endParaRPr lang="de-DE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5210693" y="6272540"/>
            <a:ext cx="1830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Kolar Angela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5396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de-DE" sz="3600" dirty="0"/>
              <a:t>Ausgebildete SozialpädagogInnen im Praxisschülerheim </a:t>
            </a:r>
            <a:r>
              <a:rPr lang="de-DE" sz="2700" dirty="0"/>
              <a:t>(= PXSH)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000" indent="0">
              <a:spcBef>
                <a:spcPts val="0"/>
              </a:spcBef>
              <a:buNone/>
            </a:pPr>
            <a:r>
              <a:rPr lang="de-DE" sz="3200" dirty="0"/>
              <a:t>unterstützen und begleiten die SchülerInnen durch individuelle Betreuung in der Entwicklung von</a:t>
            </a:r>
          </a:p>
          <a:p>
            <a:pPr marL="270000" indent="0">
              <a:spcBef>
                <a:spcPts val="0"/>
              </a:spcBef>
              <a:buNone/>
            </a:pPr>
            <a:endParaRPr lang="de-DE" sz="3200" dirty="0"/>
          </a:p>
          <a:p>
            <a:pPr marL="727200" indent="-457200">
              <a:spcBef>
                <a:spcPts val="0"/>
              </a:spcBef>
            </a:pPr>
            <a:r>
              <a:rPr lang="de-DE" sz="3200" dirty="0"/>
              <a:t>Sozialkompetenzen</a:t>
            </a:r>
          </a:p>
          <a:p>
            <a:pPr marL="727200" indent="-457200">
              <a:spcBef>
                <a:spcPts val="0"/>
              </a:spcBef>
            </a:pPr>
            <a:r>
              <a:rPr lang="de-DE" sz="3200" dirty="0"/>
              <a:t>Fachkompetenzen</a:t>
            </a:r>
          </a:p>
          <a:p>
            <a:pPr marL="727200" indent="-457200">
              <a:spcBef>
                <a:spcPts val="0"/>
              </a:spcBef>
            </a:pPr>
            <a:r>
              <a:rPr lang="de-DE" sz="3200" dirty="0"/>
              <a:t>Personalen Kompetenzen</a:t>
            </a:r>
          </a:p>
        </p:txBody>
      </p:sp>
    </p:spTree>
    <p:extLst>
      <p:ext uri="{BB962C8B-B14F-4D97-AF65-F5344CB8AC3E}">
        <p14:creationId xmlns:p14="http://schemas.microsoft.com/office/powerpoint/2010/main" val="35813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Praxisschülerheim für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SchülerInnen mit täglichen, langen Anreisewegen in die Schule.</a:t>
            </a:r>
          </a:p>
          <a:p>
            <a:r>
              <a:rPr lang="de-DE" sz="3200" dirty="0"/>
              <a:t>SchülerInnen mit dem Interesse, sich im Schülerheim für die Berufsausbildung praxisnahe Erfahrungen anzueignen.</a:t>
            </a:r>
          </a:p>
          <a:p>
            <a:r>
              <a:rPr lang="de-DE" sz="3200" dirty="0"/>
              <a:t>SchülerInnen, die in Gemeinschaft den Schulalltag gestalten wollen.</a:t>
            </a:r>
          </a:p>
          <a:p>
            <a:pPr marL="0" indent="0">
              <a:buNone/>
            </a:pP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83475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PXSH mit persönlichen und beruflichen Entwicklungsräumen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7924" y="2891481"/>
            <a:ext cx="10455876" cy="3573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In wertschätzender Atmosphäre</a:t>
            </a:r>
          </a:p>
          <a:p>
            <a:pPr marL="0" indent="0">
              <a:buNone/>
            </a:pPr>
            <a:r>
              <a:rPr lang="de-DE" sz="3200" dirty="0"/>
              <a:t>wird in Balance von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800" dirty="0"/>
              <a:t>persönlichem Wohlbefinden,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800" dirty="0"/>
              <a:t>Anforderungen der Schule und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800" dirty="0"/>
              <a:t>sozialem Zusammenleben </a:t>
            </a:r>
          </a:p>
          <a:p>
            <a:pPr marL="0" indent="0">
              <a:buNone/>
            </a:pPr>
            <a:r>
              <a:rPr lang="de-DE" sz="3200" dirty="0"/>
              <a:t>in respektvoller Beziehung jede/r </a:t>
            </a:r>
          </a:p>
          <a:p>
            <a:pPr marL="0" indent="0">
              <a:buNone/>
            </a:pPr>
            <a:r>
              <a:rPr lang="de-DE" sz="3200" dirty="0"/>
              <a:t>Einzelne begleitet und gefördert.</a:t>
            </a:r>
            <a:endParaRPr lang="de-DE" dirty="0"/>
          </a:p>
        </p:txBody>
      </p:sp>
      <p:pic>
        <p:nvPicPr>
          <p:cNvPr id="4" name="Bild 1" descr="BISOP ÜbungsschülerInnenheim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622" y="2679032"/>
            <a:ext cx="2694693" cy="166144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 1" descr="BISOP ÜbungsschülerInnenhe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18" y="4465775"/>
            <a:ext cx="2793521" cy="178674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92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6D6D4E-94EE-4087-8F80-582F156515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2512" y="2621158"/>
            <a:ext cx="5213350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dirty="0"/>
              <a:t>Wohnformen: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C00000"/>
                </a:solidFill>
              </a:rPr>
              <a:t> Wohngruppen: </a:t>
            </a:r>
            <a:br>
              <a:rPr lang="de-AT" dirty="0">
                <a:solidFill>
                  <a:srgbClr val="C00000"/>
                </a:solidFill>
              </a:rPr>
            </a:br>
            <a:r>
              <a:rPr lang="de-AT" dirty="0"/>
              <a:t>  1. + 2. Klassen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C00000"/>
                </a:solidFill>
              </a:rPr>
              <a:t> Wohngemeinschaften:</a:t>
            </a:r>
            <a:br>
              <a:rPr lang="de-AT" dirty="0">
                <a:solidFill>
                  <a:srgbClr val="C00000"/>
                </a:solidFill>
              </a:rPr>
            </a:br>
            <a:r>
              <a:rPr lang="de-AT" dirty="0"/>
              <a:t> ab der 3. Klasse und Kolleg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6D6D4E-94EE-4087-8F80-582F15651522}"/>
              </a:ext>
            </a:extLst>
          </p:cNvPr>
          <p:cNvSpPr txBox="1"/>
          <p:nvPr/>
        </p:nvSpPr>
        <p:spPr>
          <a:xfrm>
            <a:off x="7502188" y="2621158"/>
            <a:ext cx="40324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solidFill>
                  <a:srgbClr val="C00000"/>
                </a:solidFill>
              </a:rPr>
              <a:t>Gruppenstruktur: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 2-Bettzimmer </a:t>
            </a:r>
          </a:p>
          <a:p>
            <a:r>
              <a:rPr lang="de-AT" sz="2800" dirty="0"/>
              <a:t>     (Covid-19 Maßnahme)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 Aufenthaltsraum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 Teeküche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 Essraum</a:t>
            </a:r>
          </a:p>
          <a:p>
            <a:r>
              <a:rPr lang="de-AT" sz="2000" dirty="0"/>
              <a:t>     </a:t>
            </a:r>
          </a:p>
          <a:p>
            <a:r>
              <a:rPr lang="de-AT" sz="2000" dirty="0"/>
              <a:t>       </a:t>
            </a:r>
          </a:p>
          <a:p>
            <a:r>
              <a:rPr lang="de-AT" sz="2000" dirty="0">
                <a:solidFill>
                  <a:srgbClr val="C00000"/>
                </a:solidFill>
              </a:rPr>
              <a:t>     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4C32EC-78A2-4742-8960-F0670A3F698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364" y="5029852"/>
            <a:ext cx="3528000" cy="118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143FD37-4212-4044-85A8-F0F2CB9CCE4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88" y="5227428"/>
            <a:ext cx="3528000" cy="118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69C5BBD-FEEF-46A4-BFC0-2ED1AEF54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11412" y="5404615"/>
            <a:ext cx="3528000" cy="119286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50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7924" y="2891481"/>
            <a:ext cx="10455876" cy="3966519"/>
          </a:xfrm>
        </p:spPr>
        <p:txBody>
          <a:bodyPr>
            <a:normAutofit/>
          </a:bodyPr>
          <a:lstStyle/>
          <a:p>
            <a:r>
              <a:rPr lang="de-DE" sz="3200" dirty="0"/>
              <a:t>Zeitstruktur durch Stundenplan und Hausordnung gerahmt</a:t>
            </a:r>
          </a:p>
          <a:p>
            <a:r>
              <a:rPr lang="de-DE" sz="3200" dirty="0"/>
              <a:t>z.B.: Mittagessenstermine je nach Stundenplan</a:t>
            </a:r>
          </a:p>
          <a:p>
            <a:pPr marL="0" indent="0">
              <a:buNone/>
            </a:pPr>
            <a:r>
              <a:rPr lang="de-DE" sz="3200" dirty="0"/>
              <a:t>(</a:t>
            </a:r>
            <a:r>
              <a:rPr lang="de-DE" sz="2400" dirty="0"/>
              <a:t>Voranmeldung: Fleischkost/Vegetarische Küche/Diätküche)</a:t>
            </a:r>
          </a:p>
          <a:p>
            <a:r>
              <a:rPr lang="de-DE" sz="3200" dirty="0"/>
              <a:t>Verpflichtendes Abendstudium von 19:00 – 20:30</a:t>
            </a:r>
            <a:br>
              <a:rPr lang="de-DE" sz="3200" dirty="0"/>
            </a:br>
            <a:r>
              <a:rPr lang="de-DE" sz="3200" dirty="0"/>
              <a:t>(1. + 2. Klasse) </a:t>
            </a:r>
          </a:p>
          <a:p>
            <a:pPr marL="0" indent="0">
              <a:buNone/>
            </a:pPr>
            <a:r>
              <a:rPr lang="de-DE" sz="3100" dirty="0"/>
              <a:t>        </a:t>
            </a:r>
            <a:endParaRPr lang="de-DE" dirty="0"/>
          </a:p>
        </p:txBody>
      </p:sp>
      <p:pic>
        <p:nvPicPr>
          <p:cNvPr id="8" name="Grafik 7" descr="Ein Bild, das Text, drinnen, Decke, Tisch enthält.&#10;&#10;Automatisch generierte Beschreibung">
            <a:extLst>
              <a:ext uri="{FF2B5EF4-FFF2-40B4-BE49-F238E27FC236}">
                <a16:creationId xmlns:a16="http://schemas.microsoft.com/office/drawing/2014/main" id="{5CF907D7-F92F-4512-8C7A-F86FD9570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20" y="3429000"/>
            <a:ext cx="2481368" cy="182168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54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88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in den schulischen Lernbereichen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Konzentrierte Lernatmosphäre</a:t>
            </a:r>
          </a:p>
          <a:p>
            <a:r>
              <a:rPr lang="de-DE" sz="3200" dirty="0"/>
              <a:t>Unterstützungsangebote zur Organisation der Lernprozesse</a:t>
            </a:r>
          </a:p>
          <a:p>
            <a:r>
              <a:rPr lang="de-DE" sz="3200" dirty="0"/>
              <a:t>Zusammenarbeit mit Schule und Eltern</a:t>
            </a:r>
          </a:p>
          <a:p>
            <a:r>
              <a:rPr lang="de-DE" sz="3200" dirty="0"/>
              <a:t>Bibliothek mit Fachliteratur und Belletristik</a:t>
            </a:r>
          </a:p>
          <a:p>
            <a:r>
              <a:rPr lang="de-DE" sz="3200" dirty="0"/>
              <a:t>Computerarbeitsstellen    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6D450F-488A-4256-AEB9-4C1EACAC9D6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20099" y="3940221"/>
            <a:ext cx="3543298" cy="1188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CC4FA1-2551-4655-8D8E-8052F22CF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8" y="5226957"/>
            <a:ext cx="3528000" cy="128775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50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Breitbild</PresentationFormat>
  <Paragraphs>96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</vt:lpstr>
      <vt:lpstr>PRAXISSCHÜLERHEIM</vt:lpstr>
      <vt:lpstr>Herzlich Willkommen zur virtuellen Vorstellung des Praxisschülerheimes</vt:lpstr>
      <vt:lpstr>Unser Team</vt:lpstr>
      <vt:lpstr>Ausgebildete SozialpädagogInnen im Praxisschülerheim (= PXSH)</vt:lpstr>
      <vt:lpstr>Praxisschülerheim für …</vt:lpstr>
      <vt:lpstr>PXSH mit persönlichen und beruflichen Entwicklungsräumen</vt:lpstr>
      <vt:lpstr>Wohnen</vt:lpstr>
      <vt:lpstr>Tagesstruktur</vt:lpstr>
      <vt:lpstr>Unterstützung in den schulischen Lernbereichen</vt:lpstr>
      <vt:lpstr>Freizeit </vt:lpstr>
      <vt:lpstr>Freizeitangebote</vt:lpstr>
      <vt:lpstr>Allgemeine Informationen</vt:lpstr>
      <vt:lpstr>PowerPoint-Präsentation</vt:lpstr>
      <vt:lpstr>Ausbildungsanforderungen</vt:lpstr>
      <vt:lpstr>Eignungsprüfung</vt:lpstr>
      <vt:lpstr>Termine der Eignungsprüfung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PRAXISSCHÜLERHEIM</dc:title>
  <dc:creator>Wolfgang Graf</dc:creator>
  <cp:lastModifiedBy>Regina Lhotzky</cp:lastModifiedBy>
  <cp:revision>69</cp:revision>
  <dcterms:created xsi:type="dcterms:W3CDTF">2020-11-23T09:16:35Z</dcterms:created>
  <dcterms:modified xsi:type="dcterms:W3CDTF">2021-11-23T12:12:55Z</dcterms:modified>
</cp:coreProperties>
</file>